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3"/>
  </p:notesMasterIdLst>
  <p:handoutMasterIdLst>
    <p:handoutMasterId r:id="rId24"/>
  </p:handoutMasterIdLst>
  <p:sldIdLst>
    <p:sldId id="346" r:id="rId2"/>
    <p:sldId id="349" r:id="rId3"/>
    <p:sldId id="373" r:id="rId4"/>
    <p:sldId id="382" r:id="rId5"/>
    <p:sldId id="376" r:id="rId6"/>
    <p:sldId id="383" r:id="rId7"/>
    <p:sldId id="355" r:id="rId8"/>
    <p:sldId id="379" r:id="rId9"/>
    <p:sldId id="354" r:id="rId10"/>
    <p:sldId id="375" r:id="rId11"/>
    <p:sldId id="380" r:id="rId12"/>
    <p:sldId id="374" r:id="rId13"/>
    <p:sldId id="370" r:id="rId14"/>
    <p:sldId id="358" r:id="rId15"/>
    <p:sldId id="345" r:id="rId16"/>
    <p:sldId id="368" r:id="rId17"/>
    <p:sldId id="381" r:id="rId18"/>
    <p:sldId id="366" r:id="rId19"/>
    <p:sldId id="347" r:id="rId20"/>
    <p:sldId id="348" r:id="rId21"/>
    <p:sldId id="371" r:id="rId2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A98FDD"/>
    <a:srgbClr val="873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.xlsx"/><Relationship Id="rId1" Type="http://schemas.openxmlformats.org/officeDocument/2006/relationships/image" Target="../media/image3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6350">
          <a:noFill/>
        </a:ln>
      </c:spPr>
    </c:floor>
    <c:sideWall>
      <c:thickness val="0"/>
      <c:spPr>
        <a:noFill/>
        <a:ln w="25400"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sideWall>
    <c:backWall>
      <c:thickness val="0"/>
      <c:spPr>
        <a:blipFill>
          <a:blip xmlns:r="http://schemas.openxmlformats.org/officeDocument/2006/relationships" r:embed="rId1"/>
          <a:stretch>
            <a:fillRect/>
          </a:stretch>
        </a:blipFill>
        <a:ln w="25400"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>
        <c:manualLayout>
          <c:layoutTarget val="inner"/>
          <c:xMode val="edge"/>
          <c:yMode val="edge"/>
          <c:x val="1.7103311223089984E-2"/>
          <c:y val="0"/>
          <c:w val="0.97034925399012895"/>
          <c:h val="0.902190423161103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Россия</c:v>
                </c:pt>
              </c:strCache>
            </c:strRef>
          </c:tx>
          <c:spPr>
            <a:solidFill>
              <a:srgbClr val="7030A0"/>
            </a:solidFill>
            <a:ln w="11868">
              <a:solidFill>
                <a:srgbClr val="FFFFFF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Sheet1!$B$1:$B$1</c:f>
              <c:numCache>
                <c:formatCode>\О\с\н\о\в\н\о\й</c:formatCode>
                <c:ptCount val="1"/>
              </c:numCache>
            </c:numRef>
          </c:cat>
          <c:val>
            <c:numRef>
              <c:f>Sheet1!$B$2:$B$2</c:f>
              <c:numCache>
                <c:formatCode>\О\с\н\о\в\н\о\й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4-4F49-AFE0-1151DC0CF10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Развитые страны</c:v>
                </c:pt>
              </c:strCache>
            </c:strRef>
          </c:tx>
          <c:spPr>
            <a:solidFill>
              <a:srgbClr val="00B050"/>
            </a:solidFill>
            <a:ln w="11868">
              <a:solidFill>
                <a:srgbClr val="FFFFFF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Sheet1!$B$1:$B$1</c:f>
              <c:numCache>
                <c:formatCode>\О\с\н\о\в\н\о\й</c:formatCode>
                <c:ptCount val="1"/>
              </c:numCache>
            </c:numRef>
          </c:cat>
          <c:val>
            <c:numRef>
              <c:f>Sheet1!$B$3:$B$3</c:f>
              <c:numCache>
                <c:formatCode>\О\с\н\о\в\н\о\й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04-4F49-AFE0-1151DC0CF10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Развивающиеся страны</c:v>
                </c:pt>
              </c:strCache>
            </c:strRef>
          </c:tx>
          <c:spPr>
            <a:solidFill>
              <a:srgbClr val="993366"/>
            </a:solidFill>
            <a:ln w="11868">
              <a:solidFill>
                <a:srgbClr val="FFFFFF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Sheet1!$B$1:$B$1</c:f>
              <c:numCache>
                <c:formatCode>\О\с\н\о\в\н\о\й</c:formatCode>
                <c:ptCount val="1"/>
              </c:numCache>
            </c:numRef>
          </c:cat>
          <c:val>
            <c:numRef>
              <c:f>Sheet1!$B$4:$B$4</c:f>
              <c:numCache>
                <c:formatCode>\О\с\н\о\в\н\о\й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04-4F49-AFE0-1151DC0CF104}"/>
            </c:ext>
          </c:extLst>
        </c:ser>
        <c:dLbls>
          <c:showLegendKey val="0"/>
          <c:showVal val="0"/>
          <c:showCatName val="0"/>
          <c:showSerName val="1"/>
          <c:showPercent val="0"/>
          <c:showBubbleSize val="0"/>
        </c:dLbls>
        <c:gapWidth val="150"/>
        <c:gapDepth val="0"/>
        <c:shape val="box"/>
        <c:axId val="129911968"/>
        <c:axId val="1"/>
        <c:axId val="0"/>
      </c:bar3DChart>
      <c:catAx>
        <c:axId val="129911968"/>
        <c:scaling>
          <c:orientation val="minMax"/>
        </c:scaling>
        <c:delete val="1"/>
        <c:axPos val="b"/>
        <c:numFmt formatCode="\О\с\н\о\в\н\о\й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\О\с\н\о\в\н\о\й" sourceLinked="1"/>
        <c:majorTickMark val="out"/>
        <c:minorTickMark val="none"/>
        <c:tickLblPos val="nextTo"/>
        <c:crossAx val="129911968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6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0.22786</cdr:x>
      <cdr:y>0.47337</cdr:y>
    </cdr:from>
    <cdr:to>
      <cdr:x>0.32372</cdr:x>
      <cdr:y>0.59552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82778" y="2232248"/>
          <a:ext cx="792088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dirty="0" smtClean="0">
              <a:solidFill>
                <a:srgbClr val="FFFFFF"/>
              </a:solidFill>
              <a:latin typeface="Arial Narrow" panose="020B0606020202030204" pitchFamily="34" charset="0"/>
              <a:cs typeface="Arial"/>
            </a:rPr>
            <a:t>13</a:t>
          </a:r>
          <a:endParaRPr lang="ru-RU" sz="2000" b="1" i="0" u="none" strike="noStrike" baseline="0" dirty="0">
            <a:solidFill>
              <a:srgbClr val="FFFFFF"/>
            </a:solidFill>
            <a:latin typeface="Arial Narrow" panose="020B0606020202030204" pitchFamily="34" charset="0"/>
            <a:cs typeface="Arial"/>
          </a:endParaRPr>
        </a:p>
      </cdr:txBody>
    </cdr:sp>
  </cdr:relSizeAnchor>
  <cdr:relSizeAnchor xmlns:cdr="http://schemas.openxmlformats.org/drawingml/2006/chartDrawing">
    <cdr:from>
      <cdr:x>0.41017</cdr:x>
      <cdr:y>0.56545</cdr:y>
    </cdr:from>
    <cdr:to>
      <cdr:x>0.53503</cdr:x>
      <cdr:y>0.64824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30205" y="2790582"/>
          <a:ext cx="1044188" cy="408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 smtClean="0">
              <a:solidFill>
                <a:srgbClr val="FFFFFF"/>
              </a:solidFill>
              <a:latin typeface="Arial Narrow" panose="020B0606020202030204" pitchFamily="34" charset="0"/>
              <a:cs typeface="Arial"/>
            </a:rPr>
            <a:t>9</a:t>
          </a:r>
          <a:endParaRPr lang="ru-RU" sz="2000" b="1" i="0" u="none" strike="noStrike" baseline="0" dirty="0">
            <a:solidFill>
              <a:srgbClr val="FFFFFF"/>
            </a:solidFill>
            <a:latin typeface="Arial Narrow" panose="020B0606020202030204" pitchFamily="34" charset="0"/>
            <a:cs typeface="Arial"/>
          </a:endParaRPr>
        </a:p>
      </cdr:txBody>
    </cdr:sp>
  </cdr:relSizeAnchor>
  <cdr:relSizeAnchor xmlns:cdr="http://schemas.openxmlformats.org/drawingml/2006/chartDrawing">
    <cdr:from>
      <cdr:x>0.59531</cdr:x>
      <cdr:y>0.4925</cdr:y>
    </cdr:from>
    <cdr:to>
      <cdr:x>0.73307</cdr:x>
      <cdr:y>0.58025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19054" y="2322479"/>
          <a:ext cx="1138312" cy="4138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>
              <a:solidFill>
                <a:srgbClr val="FFFFFF"/>
              </a:solidFill>
              <a:latin typeface="Arial Narrow" panose="020B0606020202030204" pitchFamily="34" charset="0"/>
              <a:cs typeface="Arial"/>
            </a:rPr>
            <a:t>11,5</a:t>
          </a:r>
        </a:p>
        <a:p xmlns:a="http://schemas.openxmlformats.org/drawingml/2006/main">
          <a:pPr algn="ctr" rtl="0">
            <a:defRPr sz="1000"/>
          </a:pPr>
          <a:endParaRPr lang="ru-RU" sz="2800" b="1" i="0" u="none" strike="noStrike" baseline="0" dirty="0">
            <a:solidFill>
              <a:srgbClr val="FFFFFF"/>
            </a:solidFill>
            <a:latin typeface="Arial"/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/>
          <a:lstStyle>
            <a:lvl1pPr algn="r">
              <a:defRPr sz="1200"/>
            </a:lvl1pPr>
          </a:lstStyle>
          <a:p>
            <a:fld id="{9B4BC061-D290-46B3-8538-7D9C4E3BD7E3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8829649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160" y="8829649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 anchor="b"/>
          <a:lstStyle>
            <a:lvl1pPr algn="r">
              <a:defRPr sz="1200"/>
            </a:lvl1pPr>
          </a:lstStyle>
          <a:p>
            <a:fld id="{D30CD52A-1E8E-4F3C-911A-9034C09C9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31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/>
          <a:lstStyle>
            <a:lvl1pPr algn="r">
              <a:defRPr sz="1200"/>
            </a:lvl1pPr>
          </a:lstStyle>
          <a:p>
            <a:fld id="{0977936A-47A2-4402-9C61-EBC2B4801213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6" tIns="45409" rIns="90816" bIns="454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4" y="4416312"/>
            <a:ext cx="5608975" cy="4182934"/>
          </a:xfrm>
          <a:prstGeom prst="rect">
            <a:avLst/>
          </a:prstGeom>
        </p:spPr>
        <p:txBody>
          <a:bodyPr vert="horz" lIns="90816" tIns="45409" rIns="90816" bIns="4540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8829649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60" y="8829649"/>
            <a:ext cx="3038604" cy="465266"/>
          </a:xfrm>
          <a:prstGeom prst="rect">
            <a:avLst/>
          </a:prstGeom>
        </p:spPr>
        <p:txBody>
          <a:bodyPr vert="horz" lIns="90816" tIns="45409" rIns="90816" bIns="45409" rtlCol="0" anchor="b"/>
          <a:lstStyle>
            <a:lvl1pPr algn="r">
              <a:defRPr sz="1200"/>
            </a:lvl1pPr>
          </a:lstStyle>
          <a:p>
            <a:fld id="{9C38BD01-5456-44B5-B10F-AA763C859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2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78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42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39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32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388" y="115888"/>
            <a:ext cx="7821612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646D5-0968-46A1-8430-F164253215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59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05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30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71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84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07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96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97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7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45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3090991" y="692696"/>
            <a:ext cx="5484911" cy="1584176"/>
          </a:xfrm>
          <a:noFill/>
          <a:ln>
            <a:noFill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defTabSz="304800" eaLnBrk="1" hangingPunct="1">
              <a:lnSpc>
                <a:spcPct val="75000"/>
              </a:lnSpc>
              <a:defRPr/>
            </a:pPr>
            <a:endParaRPr lang="en-US" sz="5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 defTabSz="304800">
              <a:lnSpc>
                <a:spcPts val="120"/>
              </a:lnSpc>
              <a:buNone/>
              <a:defRPr/>
            </a:pPr>
            <a:r>
              <a:rPr lang="ru-RU" sz="6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 defTabSz="304800">
              <a:buNone/>
            </a:pPr>
            <a:endParaRPr lang="ru-RU" sz="1600" b="1" dirty="0"/>
          </a:p>
          <a:p>
            <a:pPr marL="0" indent="0" algn="ctr" defTabSz="304800">
              <a:buNone/>
            </a:pPr>
            <a:endParaRPr lang="ru-RU" b="1" dirty="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 flipH="1">
            <a:off x="-36512" y="2353728"/>
            <a:ext cx="1872208" cy="15377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0" y="692697"/>
            <a:ext cx="2745086" cy="89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88024" y="656109"/>
            <a:ext cx="4211960" cy="92333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Аганбегян </a:t>
            </a:r>
            <a:r>
              <a:rPr lang="ru-RU" dirty="0" smtClean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Абел Гезевич,</a:t>
            </a: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b="1" dirty="0" smtClean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ru-RU" b="1" dirty="0" smtClean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ru-RU" b="1" dirty="0" smtClean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2204864"/>
            <a:ext cx="6768752" cy="120949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220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СМЕРТНОСТЬ НАСЕЛЕНИЯ РОССИИ 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И ПУТИ ЕЁ СНИЖЕНИЯ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5373216"/>
            <a:ext cx="7848872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ngsana New" panose="02020603050405020304" pitchFamily="18" charset="-34"/>
              </a:rPr>
              <a:t>    г. Москва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ngsana New" panose="02020603050405020304" pitchFamily="18" charset="-34"/>
              </a:rPr>
              <a:t>       Июнь 2019 г.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endParaRPr lang="ru-RU" sz="1600" dirty="0" smtClean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Angsana New" panose="02020603050405020304" pitchFamily="18" charset="-34"/>
            </a:endParaRPr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 </a:t>
            </a:r>
            <a:endParaRPr lang="ru-RU" sz="1700" dirty="0" smtClean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89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215259"/>
            <a:ext cx="488410" cy="90948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84664" y="458525"/>
            <a:ext cx="8194098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ru-RU" sz="2000" dirty="0" smtClean="0">
                <a:latin typeface="Arial Narrow" panose="020B0606020202030204" pitchFamily="34" charset="0"/>
              </a:rPr>
              <a:t>Младенческая смертность (от 0 до 1 года)</a:t>
            </a:r>
          </a:p>
          <a:p>
            <a:pPr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                                                                                                   (на 1000 чел., родившихся живыми)</a:t>
            </a:r>
            <a:endParaRPr lang="ru-RU" sz="1600" dirty="0"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749499"/>
              </p:ext>
            </p:extLst>
          </p:nvPr>
        </p:nvGraphicFramePr>
        <p:xfrm>
          <a:off x="1043608" y="1432425"/>
          <a:ext cx="7344816" cy="523693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3922022">
                  <a:extLst>
                    <a:ext uri="{9D8B030D-6E8A-4147-A177-3AD203B41FA5}">
                      <a16:colId xmlns:a16="http://schemas.microsoft.com/office/drawing/2014/main" val="2469366491"/>
                    </a:ext>
                  </a:extLst>
                </a:gridCol>
                <a:gridCol w="3422794">
                  <a:extLst>
                    <a:ext uri="{9D8B030D-6E8A-4147-A177-3AD203B41FA5}">
                      <a16:colId xmlns:a16="http://schemas.microsoft.com/office/drawing/2014/main" val="3724149782"/>
                    </a:ext>
                  </a:extLst>
                </a:gridCol>
              </a:tblGrid>
              <a:tr h="321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Годы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Младенческая смертность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78513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8890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                                     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1980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                                 22,1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7430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1990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17,4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8648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15,3</a:t>
                      </a: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05456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444500" marR="0" lvl="0" indent="-4445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7,5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96222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   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По новой методике: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97336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8,6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84527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8,2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47202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7,4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69842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6,5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35331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6,0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28628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5,6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16515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2018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5,1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1915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 2019 г.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4,3</a:t>
                      </a: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90557"/>
                  </a:ext>
                </a:extLst>
              </a:tr>
              <a:tr h="2685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Президент РФ В.В. Путин в Указе от 7мая 2018 г. поставил задачу снизить этот коэффициент за 6 лет до 2024 г. до 4,5.</a:t>
                      </a: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0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9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64704"/>
            <a:ext cx="8184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</a:rPr>
              <a:t>Международный рейтинг по уровню младенческой смертности 2018 г.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4086" y="1788780"/>
            <a:ext cx="83199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        Из 193 стран Россия с уровнем 4,5 (2019 г.) на 40 месте вместе с Новой Зеландией.</a:t>
            </a:r>
          </a:p>
          <a:p>
            <a:pPr algn="just"/>
            <a:endParaRPr lang="ru-RU" sz="1700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7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Из крупных стран лучшие показатели: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       Япония     –  2,0                      Южная Корея   –  2,9                        Польша  –  4,0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       Испания   –  2,7                      Франция            –  3,2                        Канада   –  4,3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       Италия      –  2,8                     Германия           –  3,2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       Израиль    –  2,9                     Великобритания – 3,7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</a:t>
            </a:r>
            <a:endParaRPr lang="ru-RU" sz="1700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1700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Ниже России: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США           –  5,6                   Турция                      – 10,9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Болгария    –  </a:t>
            </a: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6,5                   </a:t>
            </a: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Саудовская </a:t>
            </a:r>
            <a:r>
              <a:rPr lang="ru-RU" sz="17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Аравия </a:t>
            </a: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– 11,1</a:t>
            </a:r>
            <a:endParaRPr lang="ru-RU" sz="1700" dirty="0" smtClean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Китай          –  8,5                   Мексика                    – 12,6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ОАЭ            –  6,6                   Бразилия                  – 13,5        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Аргентина   –  9,9                                </a:t>
            </a:r>
            <a:endParaRPr lang="ru-RU" sz="1700" dirty="0" smtClean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          Казахстан    – 10,1</a:t>
            </a:r>
            <a:endParaRPr lang="ru-RU" sz="1700" dirty="0" smtClean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464056"/>
            <a:ext cx="581890" cy="804704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Распределение умерших по причинам смертности в 2017 г.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80257"/>
              </p:ext>
            </p:extLst>
          </p:nvPr>
        </p:nvGraphicFramePr>
        <p:xfrm>
          <a:off x="179512" y="1373591"/>
          <a:ext cx="8765607" cy="521708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017667">
                  <a:extLst>
                    <a:ext uri="{9D8B030D-6E8A-4147-A177-3AD203B41FA5}">
                      <a16:colId xmlns:a16="http://schemas.microsoft.com/office/drawing/2014/main" val="2462002215"/>
                    </a:ext>
                  </a:extLst>
                </a:gridCol>
                <a:gridCol w="790341">
                  <a:extLst>
                    <a:ext uri="{9D8B030D-6E8A-4147-A177-3AD203B41FA5}">
                      <a16:colId xmlns:a16="http://schemas.microsoft.com/office/drawing/2014/main" val="3936293672"/>
                    </a:ext>
                  </a:extLst>
                </a:gridCol>
                <a:gridCol w="862190">
                  <a:extLst>
                    <a:ext uri="{9D8B030D-6E8A-4147-A177-3AD203B41FA5}">
                      <a16:colId xmlns:a16="http://schemas.microsoft.com/office/drawing/2014/main" val="2090472886"/>
                    </a:ext>
                  </a:extLst>
                </a:gridCol>
                <a:gridCol w="934040">
                  <a:extLst>
                    <a:ext uri="{9D8B030D-6E8A-4147-A177-3AD203B41FA5}">
                      <a16:colId xmlns:a16="http://schemas.microsoft.com/office/drawing/2014/main" val="1150409736"/>
                    </a:ext>
                  </a:extLst>
                </a:gridCol>
                <a:gridCol w="862190">
                  <a:extLst>
                    <a:ext uri="{9D8B030D-6E8A-4147-A177-3AD203B41FA5}">
                      <a16:colId xmlns:a16="http://schemas.microsoft.com/office/drawing/2014/main" val="3934055515"/>
                    </a:ext>
                  </a:extLst>
                </a:gridCol>
                <a:gridCol w="718492">
                  <a:extLst>
                    <a:ext uri="{9D8B030D-6E8A-4147-A177-3AD203B41FA5}">
                      <a16:colId xmlns:a16="http://schemas.microsoft.com/office/drawing/2014/main" val="3441601911"/>
                    </a:ext>
                  </a:extLst>
                </a:gridCol>
                <a:gridCol w="844078">
                  <a:extLst>
                    <a:ext uri="{9D8B030D-6E8A-4147-A177-3AD203B41FA5}">
                      <a16:colId xmlns:a16="http://schemas.microsoft.com/office/drawing/2014/main" val="2740461460"/>
                    </a:ext>
                  </a:extLst>
                </a:gridCol>
                <a:gridCol w="736609">
                  <a:extLst>
                    <a:ext uri="{9D8B030D-6E8A-4147-A177-3AD203B41FA5}">
                      <a16:colId xmlns:a16="http://schemas.microsoft.com/office/drawing/2014/main" val="2793115143"/>
                    </a:ext>
                  </a:extLst>
                </a:gridCol>
              </a:tblGrid>
              <a:tr h="3229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Тысяч человек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г. </a:t>
                      </a:r>
                    </a:p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 %</a:t>
                      </a:r>
                    </a:p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ко всем умершим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На 100 тыс. чел. населения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88425"/>
                  </a:ext>
                </a:extLst>
              </a:tr>
              <a:tr h="944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г.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Прирост (+),</a:t>
                      </a:r>
                    </a:p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Снижение  (-)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г.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г.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г. </a:t>
                      </a:r>
                    </a:p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 % к</a:t>
                      </a:r>
                    </a:p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г.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09844"/>
                  </a:ext>
                </a:extLst>
              </a:tr>
              <a:tr h="3258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 smtClean="0">
                          <a:effectLst/>
                          <a:latin typeface="Arial Narrow" panose="020B0606020202030204" pitchFamily="34" charset="0"/>
                        </a:rPr>
                        <a:t>Всего </a:t>
                      </a: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умерших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1824,3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1891,0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-66,7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1243,3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1289,3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sng" dirty="0">
                          <a:effectLst/>
                          <a:latin typeface="Arial Narrow" panose="020B0606020202030204" pitchFamily="34" charset="0"/>
                        </a:rPr>
                        <a:t>96,4</a:t>
                      </a:r>
                      <a:endParaRPr lang="ru-RU" sz="1600" b="0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623210"/>
                  </a:ext>
                </a:extLst>
              </a:tr>
              <a:tr h="4447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 из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них от: </a:t>
                      </a:r>
                      <a:endParaRPr lang="ru-RU" sz="1500" b="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Болезней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системы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кровообращения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858,0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904,1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-46,1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47,0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584,7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616,4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94,9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5820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Новообразований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289,0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299,7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-10,7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15,8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196,9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204,3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96,4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810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Внешних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причин смерти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138,8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167,5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-28,7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94,6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114,2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82,8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640103"/>
                  </a:ext>
                </a:extLst>
              </a:tr>
              <a:tr h="6671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из них от: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Всех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видов транспортных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несчастных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случаев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19,9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21,6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-1,7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13,6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14,7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92,5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95057"/>
                  </a:ext>
                </a:extLst>
              </a:tr>
              <a:tr h="2991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Случайных отравлений алкоголем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6,8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14,0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-7,2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4,6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47,9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663513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Самоубийств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20,1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23,1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-3,0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13,7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15,8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86,7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0735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Убийств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10,6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-1,8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83,3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32453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baseline="0" dirty="0" smtClean="0">
                          <a:effectLst/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олезней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органов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пищеварения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91,6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98,2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-6,6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62,4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67,0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93,1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32860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baseline="0" dirty="0" smtClean="0">
                          <a:effectLst/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олезней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органов дыхания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60,5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>
                          <a:effectLst/>
                          <a:latin typeface="Arial Narrow" panose="020B0606020202030204" pitchFamily="34" charset="0"/>
                        </a:rPr>
                        <a:t>70,3</a:t>
                      </a:r>
                      <a:endParaRPr lang="ru-RU" sz="15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-9,8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3,3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41,3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48,0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86,0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15810"/>
                  </a:ext>
                </a:extLst>
              </a:tr>
              <a:tr h="5220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baseline="0" dirty="0" smtClean="0">
                          <a:effectLst/>
                          <a:latin typeface="Arial Narrow" panose="020B0606020202030204" pitchFamily="34" charset="0"/>
                        </a:rPr>
                        <a:t>Н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екоторых 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инфекционных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</a:rPr>
                        <a:t>и паразитарных болезней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32,1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35,3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-3,2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21,9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24,1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90,9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30988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116616" y="2492896"/>
            <a:ext cx="7910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6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ChangeArrowheads="1"/>
          </p:cNvSpPr>
          <p:nvPr/>
        </p:nvSpPr>
        <p:spPr bwMode="auto">
          <a:xfrm>
            <a:off x="179388" y="406550"/>
            <a:ext cx="8882316" cy="151028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3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ru-RU" sz="2300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u="sng" dirty="0" smtClean="0">
                <a:latin typeface="Arial Narrow" panose="020B0606020202030204" pitchFamily="34" charset="0"/>
              </a:rPr>
              <a:t>Результаты </a:t>
            </a:r>
            <a:r>
              <a:rPr lang="ru-RU" sz="2000" u="sng" dirty="0">
                <a:latin typeface="Arial Narrow" panose="020B0606020202030204" pitchFamily="34" charset="0"/>
              </a:rPr>
              <a:t>национальной программы «Здоровье» за </a:t>
            </a:r>
            <a:r>
              <a:rPr lang="ru-RU" sz="2000" u="sng" dirty="0" smtClean="0">
                <a:latin typeface="Arial Narrow" panose="020B0606020202030204" pitchFamily="34" charset="0"/>
              </a:rPr>
              <a:t>2006-2014 годы____________</a:t>
            </a:r>
            <a:endParaRPr lang="ru-RU" sz="2000" u="sng" dirty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993366"/>
                </a:solidFill>
                <a:latin typeface="Arial" charset="0"/>
              </a:rPr>
              <a:t>                                                                                          </a:t>
            </a:r>
            <a:r>
              <a:rPr lang="ru-RU" sz="1600" dirty="0">
                <a:solidFill>
                  <a:srgbClr val="993366"/>
                </a:solidFill>
                <a:latin typeface="Arial" charset="0"/>
              </a:rPr>
              <a:t>   </a:t>
            </a:r>
            <a:r>
              <a:rPr lang="en-US" sz="24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                    </a:t>
            </a:r>
            <a:r>
              <a:rPr lang="ru-RU" sz="24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</a:t>
            </a:r>
          </a:p>
          <a:p>
            <a:pPr algn="ctr">
              <a:lnSpc>
                <a:spcPct val="35000"/>
              </a:lnSpc>
              <a:defRPr/>
            </a:pPr>
            <a:r>
              <a:rPr lang="ru-RU" sz="20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     </a:t>
            </a:r>
          </a:p>
          <a:p>
            <a:pPr algn="ctr">
              <a:lnSpc>
                <a:spcPct val="35000"/>
              </a:lnSpc>
              <a:defRPr/>
            </a:pPr>
            <a:endParaRPr lang="ru-RU" sz="20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lnSpc>
                <a:spcPct val="35000"/>
              </a:lnSpc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291417"/>
              </p:ext>
            </p:extLst>
          </p:nvPr>
        </p:nvGraphicFramePr>
        <p:xfrm>
          <a:off x="179513" y="836712"/>
          <a:ext cx="8708455" cy="59980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6268">
                  <a:extLst>
                    <a:ext uri="{9D8B030D-6E8A-4147-A177-3AD203B41FA5}">
                      <a16:colId xmlns:a16="http://schemas.microsoft.com/office/drawing/2014/main" val="2065717843"/>
                    </a:ext>
                  </a:extLst>
                </a:gridCol>
                <a:gridCol w="1285654">
                  <a:extLst>
                    <a:ext uri="{9D8B030D-6E8A-4147-A177-3AD203B41FA5}">
                      <a16:colId xmlns:a16="http://schemas.microsoft.com/office/drawing/2014/main" val="2771553335"/>
                    </a:ext>
                  </a:extLst>
                </a:gridCol>
                <a:gridCol w="1213266">
                  <a:extLst>
                    <a:ext uri="{9D8B030D-6E8A-4147-A177-3AD203B41FA5}">
                      <a16:colId xmlns:a16="http://schemas.microsoft.com/office/drawing/2014/main" val="3573926300"/>
                    </a:ext>
                  </a:extLst>
                </a:gridCol>
                <a:gridCol w="1213267">
                  <a:extLst>
                    <a:ext uri="{9D8B030D-6E8A-4147-A177-3AD203B41FA5}">
                      <a16:colId xmlns:a16="http://schemas.microsoft.com/office/drawing/2014/main" val="146174375"/>
                    </a:ext>
                  </a:extLst>
                </a:gridCol>
              </a:tblGrid>
              <a:tr h="280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 г.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2014 г.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Изменения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518304"/>
                  </a:ext>
                </a:extLst>
              </a:tr>
              <a:tr h="17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Тысяч человек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24662"/>
                  </a:ext>
                </a:extLst>
              </a:tr>
              <a:tr h="271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Рождаемость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1457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1947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+ 490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73177"/>
                  </a:ext>
                </a:extLst>
              </a:tr>
              <a:tr h="445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Смертность,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в том числе в трудоспособном возрасте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2304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740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390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003673"/>
                  </a:ext>
                </a:extLst>
              </a:tr>
              <a:tr h="271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Депопуляция населения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- 847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343806"/>
                  </a:ext>
                </a:extLst>
              </a:tr>
              <a:tr h="271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Из общей смертности: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от сердечно-сосудистых заболеваний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1299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954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- 345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77047"/>
                  </a:ext>
                </a:extLst>
              </a:tr>
              <a:tr h="271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от новообразований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288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23736"/>
                  </a:ext>
                </a:extLst>
              </a:tr>
              <a:tr h="1139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Смертность от внешних причин,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                         в том числе: Транспортных травм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                                                 Отравлений алкоголем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                                                 Самоубийств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                                                 Убийств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140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05935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от болезней пищеварения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87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- 7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19320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от болезней органов дыхания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95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77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- 18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05230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от инфекционных болезней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4686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На 1000 человек населения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675747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Рождаемость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10,2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13,3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3,1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366557"/>
                  </a:ext>
                </a:extLst>
              </a:tr>
              <a:tr h="28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Смертность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16,1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13,1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- 3,0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756366"/>
                  </a:ext>
                </a:extLst>
              </a:tr>
              <a:tr h="48700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Средняя продолжительность жизни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Мужчин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Женщин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65,37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58,92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72,47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71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65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77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+ 6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+ 6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0932"/>
                  </a:ext>
                </a:extLst>
              </a:tr>
              <a:tr h="22615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Суммарный коэффициент рождаемости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1,294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1,72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+ 0,43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08013"/>
                  </a:ext>
                </a:extLst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583" y="44624"/>
            <a:ext cx="581890" cy="70910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</p:spTree>
    <p:extLst>
      <p:ext uri="{BB962C8B-B14F-4D97-AF65-F5344CB8AC3E}">
        <p14:creationId xmlns:p14="http://schemas.microsoft.com/office/powerpoint/2010/main" val="31299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74153"/>
            <a:ext cx="8194112" cy="710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  <a:cs typeface="Times New Roman" pitchFamily="18" charset="0"/>
              </a:rPr>
              <a:t>Сравнение смертности по причинам смерти в России                                                          и странах Западной Европы (на 100.000 человек населения</a:t>
            </a:r>
            <a:r>
              <a:rPr lang="ru-RU" sz="2000" dirty="0" smtClean="0">
                <a:latin typeface="Arial Narrow" panose="020B0606020202030204" pitchFamily="34" charset="0"/>
                <a:cs typeface="Times New Roman" pitchFamily="18" charset="0"/>
              </a:rPr>
              <a:t>)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20908"/>
              </p:ext>
            </p:extLst>
          </p:nvPr>
        </p:nvGraphicFramePr>
        <p:xfrm>
          <a:off x="600991" y="1519064"/>
          <a:ext cx="8263012" cy="480752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4302229">
                  <a:extLst>
                    <a:ext uri="{9D8B030D-6E8A-4147-A177-3AD203B41FA5}">
                      <a16:colId xmlns:a16="http://schemas.microsoft.com/office/drawing/2014/main" val="3443703462"/>
                    </a:ext>
                  </a:extLst>
                </a:gridCol>
                <a:gridCol w="1369838">
                  <a:extLst>
                    <a:ext uri="{9D8B030D-6E8A-4147-A177-3AD203B41FA5}">
                      <a16:colId xmlns:a16="http://schemas.microsoft.com/office/drawing/2014/main" val="2868895226"/>
                    </a:ext>
                  </a:extLst>
                </a:gridCol>
                <a:gridCol w="2590945">
                  <a:extLst>
                    <a:ext uri="{9D8B030D-6E8A-4147-A177-3AD203B41FA5}">
                      <a16:colId xmlns:a16="http://schemas.microsoft.com/office/drawing/2014/main" val="597744015"/>
                    </a:ext>
                  </a:extLst>
                </a:gridCol>
              </a:tblGrid>
              <a:tr h="1055181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398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Россия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2012 год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Западная Европа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(Германия, Великобритания, Франция, Италия)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2004 год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93123"/>
                  </a:ext>
                </a:extLst>
              </a:tr>
              <a:tr h="999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Болезни системы кровообращения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Из них: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Ишемическая болезнь сердца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Цереброваскулярные болезни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366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194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106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123 – 199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62 – 90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28 – 46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87945"/>
                  </a:ext>
                </a:extLst>
              </a:tr>
              <a:tr h="348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Злокачественные новообразования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118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132 – 154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14730"/>
                  </a:ext>
                </a:extLst>
              </a:tr>
              <a:tr h="348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Болезни органов дыхания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30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15 – 35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15219"/>
                  </a:ext>
                </a:extLst>
              </a:tr>
              <a:tr h="348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Болезни органов пищеварения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– 28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0459"/>
                  </a:ext>
                </a:extLst>
              </a:tr>
              <a:tr h="348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Внешние причины смертности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107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24 – 32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31676"/>
                  </a:ext>
                </a:extLst>
              </a:tr>
              <a:tr h="348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Инфекционные болезни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 – 10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408820"/>
                  </a:ext>
                </a:extLst>
              </a:tr>
              <a:tr h="879319">
                <a:tc gridSpan="3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При этом смертность от этих заболеваний, в том числе от злокачественных новообразований, в России наступает на 8-10 лет раньше.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val="3131947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4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693920"/>
            <a:ext cx="819411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1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развития здравоохранения на перспективу до 2025 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8612482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Увеличить медицинские расходы в составе ВВП за 6 лет (до 2024 г.) с 4% до 5%, увеличение расходов в 2 раза.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Ожидаемая продолжительность жизни с 73 лет до 2025 г. – 78 лет, до 2030 г. – 80+, в том числе здоровой жизни в 2025 г. – до 67 лет.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Снижение смертности в трудоспособном возрасте на 100 тыс. человек населения за 6 лет (до 2024 г.) с 530 чел. в 2016 г. до 350 чел.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Снижение младенческой смертности на 1000 родившихся живыми за 6 лет (до 2024 г.) с 5,5 до 4,5.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Снижение смертности в ДТП за 6 лет (до 2024 г.) </a:t>
            </a:r>
            <a:r>
              <a:rPr lang="ru-RU" sz="17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– в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3,5 раза.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Обеспечение охвата всех граждан профилактическими осмотрами – не реже 1 раза в год.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Снижение показателей смертности за 6 лет (до 2024 г.) на 100 тыс. человек населения:</a:t>
            </a:r>
          </a:p>
          <a:p>
            <a:pPr algn="just" fontAlgn="base"/>
            <a:r>
              <a:rPr lang="ru-RU" sz="17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- от болезней кровообращения </a:t>
            </a:r>
            <a:r>
              <a:rPr lang="en-US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– </a:t>
            </a:r>
            <a:r>
              <a:rPr lang="en-US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 616 в 2016 г. до 450 случаев;</a:t>
            </a:r>
          </a:p>
          <a:p>
            <a:pPr algn="just" fontAlgn="base"/>
            <a:r>
              <a:rPr lang="ru-RU" sz="17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                 - от онкологических болезней </a:t>
            </a:r>
            <a:r>
              <a:rPr lang="en-US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  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– </a:t>
            </a:r>
            <a:r>
              <a:rPr lang="en-US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 204 в 2016 г. до 185 случаев.</a:t>
            </a:r>
            <a:endParaRPr lang="ru-RU" sz="16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marL="285750" lvl="0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4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6232"/>
            <a:ext cx="820891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  <a:cs typeface="Times New Roman" pitchFamily="18" charset="0"/>
              </a:rPr>
              <a:t>Международные рейтинги социально-экономических показателей 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cs typeface="Times New Roman" pitchFamily="18" charset="0"/>
              </a:rPr>
              <a:t>(место </a:t>
            </a:r>
            <a:r>
              <a:rPr lang="ru-RU" sz="2000" dirty="0">
                <a:latin typeface="Arial Narrow" panose="020B0606020202030204" pitchFamily="34" charset="0"/>
                <a:cs typeface="Times New Roman" pitchFamily="18" charset="0"/>
              </a:rPr>
              <a:t>среди 150 стран мира)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03431"/>
              </p:ext>
            </p:extLst>
          </p:nvPr>
        </p:nvGraphicFramePr>
        <p:xfrm>
          <a:off x="457200" y="1600200"/>
          <a:ext cx="8280599" cy="487312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6944954">
                  <a:extLst>
                    <a:ext uri="{9D8B030D-6E8A-4147-A177-3AD203B41FA5}">
                      <a16:colId xmlns:a16="http://schemas.microsoft.com/office/drawing/2014/main" val="1233594248"/>
                    </a:ext>
                  </a:extLst>
                </a:gridCol>
                <a:gridCol w="1335645">
                  <a:extLst>
                    <a:ext uri="{9D8B030D-6E8A-4147-A177-3AD203B41FA5}">
                      <a16:colId xmlns:a16="http://schemas.microsoft.com/office/drawing/2014/main" val="2025748527"/>
                    </a:ext>
                  </a:extLst>
                </a:gridCol>
              </a:tblGrid>
              <a:tr h="541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Россия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38208"/>
                  </a:ext>
                </a:extLst>
              </a:tr>
              <a:tr h="844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Уровень экономического развития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(валовый внутренний продукт на душу населения по паритету покупательной способности)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74007"/>
                  </a:ext>
                </a:extLst>
              </a:tr>
              <a:tr h="440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Качество образования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98776"/>
                  </a:ext>
                </a:extLst>
              </a:tr>
              <a:tr h="440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Реальные доходы на душу населения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50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863741"/>
                  </a:ext>
                </a:extLst>
              </a:tr>
              <a:tr h="456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Индекс социального развития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65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74533"/>
                  </a:ext>
                </a:extLst>
              </a:tr>
              <a:tr h="82326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Смертность населения. Средняя ожидаемая продолжительность жизни, </a:t>
                      </a:r>
                      <a:endParaRPr kumimoji="0" lang="en-US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36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                                                                  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 том числе  мужчин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3600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90</a:t>
                      </a:r>
                      <a:endParaRPr kumimoji="0" lang="en-US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3600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3600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120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90417"/>
                  </a:ext>
                </a:extLst>
              </a:tr>
              <a:tr h="543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Качество здравоохранения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ниже 100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1016"/>
                  </a:ext>
                </a:extLst>
              </a:tr>
              <a:tr h="6900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ВЫВОД:   По международным рейтингам, </a:t>
                      </a:r>
                      <a:r>
                        <a:rPr kumimoji="0" lang="ru-RU" sz="1500" b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здравоохранение – худшая отрасль России</a:t>
                      </a:r>
                      <a:endParaRPr kumimoji="0" lang="ru-RU" sz="15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667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54792"/>
            <a:ext cx="8184968" cy="72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</a:rPr>
              <a:t>Целевые программы по радикальному сокращению смертности, инвалидности и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заболеваемости по основным направлениям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4086" y="1788780"/>
            <a:ext cx="831991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3810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Целевая программа борьбы с заболеваниями кровеносной системы:</a:t>
            </a:r>
          </a:p>
          <a:p>
            <a:pPr marL="108000" lvl="1" indent="-265113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подпрограмма 1: борьба с ишемической болезнью сердца – инфарктами.</a:t>
            </a:r>
          </a:p>
          <a:p>
            <a:pPr marL="108000" lvl="1" indent="-265113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подпрограмма 2: борьба с заболеваниями сосудов головного мозга – инсультами.</a:t>
            </a:r>
          </a:p>
          <a:p>
            <a:pPr marL="10800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2. Целевая программа борьбы с онкологическими заболеваниями.</a:t>
            </a:r>
          </a:p>
          <a:p>
            <a:pPr marL="108000" indent="0" algn="just">
              <a:spcBef>
                <a:spcPts val="1200"/>
              </a:spcBef>
              <a:buNone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3. Целевая программа борьбы с травмами, прежде всего, с травмами </a:t>
            </a: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костно-мышечной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    системы</a:t>
            </a: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.</a:t>
            </a:r>
          </a:p>
          <a:p>
            <a:pPr marL="10800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4. Целевая программа борьбы с автоавариями.</a:t>
            </a:r>
          </a:p>
          <a:p>
            <a:pPr marL="10800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5. Целевая программа борьбы с алкоголизмом.</a:t>
            </a:r>
          </a:p>
          <a:p>
            <a:pPr marL="10800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17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6. Целевая программа борьбы с болезнями материнства и детства.</a:t>
            </a:r>
            <a:r>
              <a:rPr lang="ru-RU" sz="17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6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215259"/>
            <a:ext cx="488410" cy="90948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632080"/>
            <a:ext cx="8166680" cy="78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000" dirty="0">
                <a:latin typeface="Arial Narrow" panose="020B0606020202030204" pitchFamily="34" charset="0"/>
              </a:rPr>
              <a:t>Ожидаемая продолжительность жизни при рождении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(число лет) </a:t>
            </a:r>
            <a:r>
              <a:rPr lang="ru-RU" sz="2000" dirty="0" smtClean="0">
                <a:latin typeface="Arial Narrow" panose="020B0606020202030204" pitchFamily="34" charset="0"/>
              </a:rPr>
              <a:t>в </a:t>
            </a:r>
            <a:r>
              <a:rPr lang="ru-RU" sz="2000" dirty="0">
                <a:latin typeface="Arial Narrow" panose="020B0606020202030204" pitchFamily="34" charset="0"/>
              </a:rPr>
              <a:t>2011-2012 гг.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747559"/>
              </p:ext>
            </p:extLst>
          </p:nvPr>
        </p:nvGraphicFramePr>
        <p:xfrm>
          <a:off x="600989" y="1205605"/>
          <a:ext cx="8277835" cy="556466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3184443">
                  <a:extLst>
                    <a:ext uri="{9D8B030D-6E8A-4147-A177-3AD203B41FA5}">
                      <a16:colId xmlns:a16="http://schemas.microsoft.com/office/drawing/2014/main" val="2469366491"/>
                    </a:ext>
                  </a:extLst>
                </a:gridCol>
                <a:gridCol w="1700660">
                  <a:extLst>
                    <a:ext uri="{9D8B030D-6E8A-4147-A177-3AD203B41FA5}">
                      <a16:colId xmlns:a16="http://schemas.microsoft.com/office/drawing/2014/main" val="3724149782"/>
                    </a:ext>
                  </a:extLst>
                </a:gridCol>
                <a:gridCol w="1694220">
                  <a:extLst>
                    <a:ext uri="{9D8B030D-6E8A-4147-A177-3AD203B41FA5}">
                      <a16:colId xmlns:a16="http://schemas.microsoft.com/office/drawing/2014/main" val="2108346304"/>
                    </a:ext>
                  </a:extLst>
                </a:gridCol>
                <a:gridCol w="1698512">
                  <a:extLst>
                    <a:ext uri="{9D8B030D-6E8A-4147-A177-3AD203B41FA5}">
                      <a16:colId xmlns:a16="http://schemas.microsoft.com/office/drawing/2014/main" val="1915966761"/>
                    </a:ext>
                  </a:extLst>
                </a:gridCol>
              </a:tblGrid>
              <a:tr h="3211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Всё население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Мужчины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Женщины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78513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889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Россия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70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64,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75,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7430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Германия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80,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78,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83,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8648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Испания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82,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78,7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85,3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05456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444500" marR="0" lvl="0" indent="-44450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Италия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82,2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79,1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85,3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96222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Франция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78,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85,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97336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Великобритания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9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84527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Япония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83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79,6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86,4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47202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США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78,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69842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Канада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83,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35331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Бразилия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28628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Индия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62,6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64,2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16515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Китай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69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1915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Венгрия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78,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90557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Польша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76,4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72,1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80,7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08454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Литва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68,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9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7058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Чехия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74,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762744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Украина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476625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Беларусь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66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80079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Казахстан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9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,3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54000" marR="54000" marT="10800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19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09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324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65554"/>
              </p:ext>
            </p:extLst>
          </p:nvPr>
        </p:nvGraphicFramePr>
        <p:xfrm>
          <a:off x="600990" y="1748176"/>
          <a:ext cx="8263012" cy="385038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31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74727960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82479336"/>
                    </a:ext>
                  </a:extLst>
                </a:gridCol>
                <a:gridCol w="191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Всё население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Город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Село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2005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1,294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1,207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1,576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5553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2015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1,777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1,678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2,111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766410"/>
                  </a:ext>
                </a:extLst>
              </a:tr>
              <a:tr h="408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1,762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1,672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2,056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8332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1,621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1,579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8964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 2019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49891"/>
                  </a:ext>
                </a:extLst>
              </a:tr>
              <a:tr h="65739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Президент РФ В.В. Путин поставил задачу – поднять этот коэффициент к 2024 г. до 1,7.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81148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Суммарный коэффициент рождаемости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47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Смертность населения в России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25579"/>
              </p:ext>
            </p:extLst>
          </p:nvPr>
        </p:nvGraphicFramePr>
        <p:xfrm>
          <a:off x="557460" y="1600201"/>
          <a:ext cx="8263012" cy="4349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314826">
                  <a:extLst>
                    <a:ext uri="{9D8B030D-6E8A-4147-A177-3AD203B41FA5}">
                      <a16:colId xmlns:a16="http://schemas.microsoft.com/office/drawing/2014/main" val="91811160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54327691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814672538"/>
                    </a:ext>
                  </a:extLst>
                </a:gridCol>
                <a:gridCol w="1915738">
                  <a:extLst>
                    <a:ext uri="{9D8B030D-6E8A-4147-A177-3AD203B41FA5}">
                      <a16:colId xmlns:a16="http://schemas.microsoft.com/office/drawing/2014/main" val="3481168653"/>
                    </a:ext>
                  </a:extLst>
                </a:gridCol>
              </a:tblGrid>
              <a:tr h="883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Тыс. человек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1000 чел. населения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Ожидаемая продолжительность жизни (лет)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95099"/>
                  </a:ext>
                </a:extLst>
              </a:tr>
              <a:tr h="568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2005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2304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65,37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315164"/>
                  </a:ext>
                </a:extLst>
              </a:tr>
              <a:tr h="536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2015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1909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13,0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71,39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401100"/>
                  </a:ext>
                </a:extLst>
              </a:tr>
              <a:tr h="561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1891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71,87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4172"/>
                  </a:ext>
                </a:extLst>
              </a:tr>
              <a:tr h="578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1824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72,6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89045"/>
                  </a:ext>
                </a:extLst>
              </a:tr>
              <a:tr h="551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1829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72,91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907433"/>
                  </a:ext>
                </a:extLst>
              </a:tr>
              <a:tr h="668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 2019 г.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72,74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0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76898"/>
            <a:ext cx="82089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</a:rPr>
              <a:t>Общий коэффициент рождаемости и суммарный коэффициент рождаемости  в</a:t>
            </a:r>
            <a:r>
              <a:rPr lang="en-US" sz="2000" dirty="0">
                <a:latin typeface="Arial Narrow" panose="020B0606020202030204" pitchFamily="34" charset="0"/>
              </a:rPr>
              <a:t> 201</a:t>
            </a:r>
            <a:r>
              <a:rPr lang="ru-RU" sz="2000" dirty="0">
                <a:latin typeface="Arial Narrow" panose="020B0606020202030204" pitchFamily="34" charset="0"/>
              </a:rPr>
              <a:t>1</a:t>
            </a:r>
            <a:r>
              <a:rPr lang="en-US" sz="2000" dirty="0">
                <a:latin typeface="Arial Narrow" panose="020B0606020202030204" pitchFamily="34" charset="0"/>
              </a:rPr>
              <a:t>-201</a:t>
            </a:r>
            <a:r>
              <a:rPr lang="ru-RU" sz="2000" dirty="0">
                <a:latin typeface="Arial Narrow" panose="020B0606020202030204" pitchFamily="34" charset="0"/>
              </a:rPr>
              <a:t>2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гг.</a:t>
            </a:r>
            <a:r>
              <a:rPr lang="en-US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</a:t>
            </a: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sz="2000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59354"/>
              </p:ext>
            </p:extLst>
          </p:nvPr>
        </p:nvGraphicFramePr>
        <p:xfrm>
          <a:off x="251520" y="1484784"/>
          <a:ext cx="8568953" cy="507728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161876346"/>
                    </a:ext>
                  </a:extLst>
                </a:gridCol>
                <a:gridCol w="1411323">
                  <a:extLst>
                    <a:ext uri="{9D8B030D-6E8A-4147-A177-3AD203B41FA5}">
                      <a16:colId xmlns:a16="http://schemas.microsoft.com/office/drawing/2014/main" val="237887367"/>
                    </a:ext>
                  </a:extLst>
                </a:gridCol>
                <a:gridCol w="1396989">
                  <a:extLst>
                    <a:ext uri="{9D8B030D-6E8A-4147-A177-3AD203B41FA5}">
                      <a16:colId xmlns:a16="http://schemas.microsoft.com/office/drawing/2014/main" val="10174645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47613177"/>
                    </a:ext>
                  </a:extLst>
                </a:gridCol>
                <a:gridCol w="1474500">
                  <a:extLst>
                    <a:ext uri="{9D8B030D-6E8A-4147-A177-3AD203B41FA5}">
                      <a16:colId xmlns:a16="http://schemas.microsoft.com/office/drawing/2014/main" val="3362529716"/>
                    </a:ext>
                  </a:extLst>
                </a:gridCol>
                <a:gridCol w="1405821">
                  <a:extLst>
                    <a:ext uri="{9D8B030D-6E8A-4147-A177-3AD203B41FA5}">
                      <a16:colId xmlns:a16="http://schemas.microsoft.com/office/drawing/2014/main" val="1155757066"/>
                    </a:ext>
                  </a:extLst>
                </a:gridCol>
              </a:tblGrid>
              <a:tr h="105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Коэффициент рождаемости (на 1000 чел. населения)</a:t>
                      </a:r>
                      <a:endParaRPr lang="ru-RU" sz="15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Суммарный коэффициент рождаемости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Коэффициент рождаемости </a:t>
                      </a:r>
                    </a:p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(на 1000 чел. населения)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Суммарный коэффициент рождаемости</a:t>
                      </a:r>
                    </a:p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776757"/>
                  </a:ext>
                </a:extLst>
              </a:tr>
              <a:tr h="418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13,3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Индия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22,2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2,6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00082"/>
                  </a:ext>
                </a:extLst>
              </a:tr>
              <a:tr h="40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Германия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8,2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Китай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12,1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52723"/>
                  </a:ext>
                </a:extLst>
              </a:tr>
              <a:tr h="40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Испания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9,9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Венгрия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9,1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1,2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500952"/>
                  </a:ext>
                </a:extLst>
              </a:tr>
              <a:tr h="40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Италия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9,1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Польша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10,0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1,3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83001"/>
                  </a:ext>
                </a:extLst>
              </a:tr>
              <a:tr h="40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Великобритания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12,8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Литва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10,2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74154"/>
                  </a:ext>
                </a:extLst>
              </a:tr>
              <a:tr h="36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Франция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12,5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Чехия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10,3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814196"/>
                  </a:ext>
                </a:extLst>
              </a:tr>
              <a:tr h="400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США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12,7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Украина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11,4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54864"/>
                  </a:ext>
                </a:extLst>
              </a:tr>
              <a:tr h="40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Канада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11,3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Беларусь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9,4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717609"/>
                  </a:ext>
                </a:extLst>
              </a:tr>
              <a:tr h="36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Япония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8,2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Казахстан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22,7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2,6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345255"/>
                  </a:ext>
                </a:extLst>
              </a:tr>
              <a:tr h="400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Аргентина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18,5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Узбекистан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 Narrow" panose="020B0606020202030204" pitchFamily="34" charset="0"/>
                        </a:rPr>
                        <a:t>21,2</a:t>
                      </a:r>
                      <a:endParaRPr lang="ru-RU" sz="1500" b="0" dirty="0"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2,6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6" marR="91436" marT="45727" marB="4572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6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1452562" y="2176582"/>
            <a:ext cx="56397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0850" eaLnBrk="0" hangingPunct="0"/>
            <a:endParaRPr lang="ru-RU" sz="1800" b="0" dirty="0"/>
          </a:p>
          <a:p>
            <a:pPr indent="450850" eaLnBrk="0" hangingPunct="0"/>
            <a:r>
              <a:rPr lang="ru-RU" sz="1400" b="0" dirty="0">
                <a:cs typeface="Times New Roman" pitchFamily="18" charset="0"/>
              </a:rPr>
              <a:t>                                                                               </a:t>
            </a:r>
            <a:endParaRPr lang="ru-RU" sz="800" dirty="0"/>
          </a:p>
          <a:p>
            <a:pPr indent="450850" eaLnBrk="0" hangingPunct="0"/>
            <a:r>
              <a:rPr lang="ru-RU" sz="1800" b="0" dirty="0"/>
              <a:t>                   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16879" y="0"/>
            <a:ext cx="5227121" cy="6858000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87157"/>
            <a:ext cx="2827683" cy="88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052"/>
          <p:cNvSpPr txBox="1">
            <a:spLocks noChangeArrowheads="1"/>
          </p:cNvSpPr>
          <p:nvPr/>
        </p:nvSpPr>
        <p:spPr bwMode="auto">
          <a:xfrm>
            <a:off x="4678878" y="3165800"/>
            <a:ext cx="522712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dirty="0" smtClean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Благодарю </a:t>
            </a:r>
            <a:r>
              <a:rPr lang="ru-RU" sz="2400" dirty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8589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Смертность населения в России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215481"/>
              </p:ext>
            </p:extLst>
          </p:nvPr>
        </p:nvGraphicFramePr>
        <p:xfrm>
          <a:off x="600990" y="2060848"/>
          <a:ext cx="8263012" cy="4715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23528" y="1332057"/>
            <a:ext cx="840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/>
            <a:r>
              <a:rPr lang="ru-RU" altLang="ru-RU" sz="1600" dirty="0">
                <a:latin typeface="Arial Narrow" panose="020B0606020202030204" pitchFamily="34" charset="0"/>
              </a:rPr>
              <a:t>В России в 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2014 </a:t>
            </a:r>
            <a:r>
              <a:rPr lang="ru-RU" altLang="ru-RU" sz="1600" dirty="0">
                <a:latin typeface="Arial Narrow" panose="020B0606020202030204" pitchFamily="34" charset="0"/>
              </a:rPr>
              <a:t>году 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смертность составила около 1,9 млн человек. </a:t>
            </a:r>
          </a:p>
          <a:p>
            <a:pPr indent="446088"/>
            <a:r>
              <a:rPr lang="ru-RU" altLang="ru-RU" sz="1600" dirty="0" smtClean="0">
                <a:latin typeface="Arial Narrow" panose="020B0606020202030204" pitchFamily="34" charset="0"/>
              </a:rPr>
              <a:t>На </a:t>
            </a:r>
            <a:r>
              <a:rPr lang="ru-RU" altLang="ru-RU" sz="1600" dirty="0">
                <a:latin typeface="Arial Narrow" panose="020B0606020202030204" pitchFamily="34" charset="0"/>
              </a:rPr>
              <a:t>1000 человек умирает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: </a:t>
            </a:r>
            <a:endParaRPr lang="ru-RU" altLang="ru-RU" sz="1600" dirty="0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1392" y="2204864"/>
            <a:ext cx="1298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/>
            <a:r>
              <a:rPr lang="ru-RU" altLang="ru-RU" sz="1600" dirty="0" smtClean="0">
                <a:latin typeface="Arial Narrow" panose="020B0606020202030204" pitchFamily="34" charset="0"/>
              </a:rPr>
              <a:t>Россия</a:t>
            </a:r>
            <a:endParaRPr lang="ru-RU" altLang="ru-RU" sz="1600" dirty="0"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2276872"/>
            <a:ext cx="28803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/>
            <a:r>
              <a:rPr lang="ru-RU" altLang="ru-RU" sz="1600" dirty="0" smtClean="0">
                <a:latin typeface="Arial Narrow" panose="020B0606020202030204" pitchFamily="34" charset="0"/>
              </a:rPr>
              <a:t>Развивающиеся страны</a:t>
            </a:r>
            <a:endParaRPr lang="ru-RU" altLang="ru-RU" sz="1600" dirty="0">
              <a:latin typeface="Arial Narrow" panose="020B0606020202030204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139952" y="2852936"/>
            <a:ext cx="1224136" cy="60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77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36576" rIns="4572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ru-RU" sz="1600" i="0" u="none" strike="noStrike" baseline="0" dirty="0" smtClean="0">
                <a:latin typeface="Arial Narrow" panose="020B0606020202030204" pitchFamily="34" charset="0"/>
                <a:cs typeface="Arial"/>
              </a:rPr>
              <a:t> Развитые страны</a:t>
            </a:r>
            <a:r>
              <a:rPr lang="ru-RU" sz="1600" i="0" u="none" strike="noStrike" baseline="0" dirty="0" smtClean="0">
                <a:solidFill>
                  <a:srgbClr val="FFFFFF"/>
                </a:solidFill>
                <a:latin typeface="Arial Narrow" panose="020B0606020202030204" pitchFamily="34" charset="0"/>
                <a:cs typeface="Arial"/>
              </a:rPr>
              <a:t> </a:t>
            </a:r>
            <a:endParaRPr lang="ru-RU" sz="1600" b="1" i="0" u="none" strike="noStrike" baseline="0" dirty="0">
              <a:solidFill>
                <a:srgbClr val="FFFFFF"/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65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b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</a:t>
            </a:r>
            <a:br>
              <a:rPr lang="ru-RU" sz="18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 smtClean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 smtClean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 smtClean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659538" y="403066"/>
            <a:ext cx="8187871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/>
            <a:r>
              <a:rPr lang="ru-RU" sz="2100" dirty="0" smtClean="0">
                <a:latin typeface="Arial Narrow" panose="020B0606020202030204" pitchFamily="34" charset="0"/>
              </a:rPr>
              <a:t>Показатели естественного движения населения в России</a:t>
            </a:r>
            <a:r>
              <a:rPr lang="en-US" sz="2400" baseline="30000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 </a:t>
            </a:r>
            <a:r>
              <a:rPr lang="en-US" altLang="ru-RU" sz="21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altLang="ru-RU" sz="21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23527" y="1600200"/>
          <a:ext cx="8540475" cy="39865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87268">
                  <a:extLst>
                    <a:ext uri="{9D8B030D-6E8A-4147-A177-3AD203B41FA5}">
                      <a16:colId xmlns:a16="http://schemas.microsoft.com/office/drawing/2014/main" val="2754874551"/>
                    </a:ext>
                  </a:extLst>
                </a:gridCol>
                <a:gridCol w="937034">
                  <a:extLst>
                    <a:ext uri="{9D8B030D-6E8A-4147-A177-3AD203B41FA5}">
                      <a16:colId xmlns:a16="http://schemas.microsoft.com/office/drawing/2014/main" val="1119930959"/>
                    </a:ext>
                  </a:extLst>
                </a:gridCol>
                <a:gridCol w="937034">
                  <a:extLst>
                    <a:ext uri="{9D8B030D-6E8A-4147-A177-3AD203B41FA5}">
                      <a16:colId xmlns:a16="http://schemas.microsoft.com/office/drawing/2014/main" val="4264425514"/>
                    </a:ext>
                  </a:extLst>
                </a:gridCol>
                <a:gridCol w="1071313">
                  <a:extLst>
                    <a:ext uri="{9D8B030D-6E8A-4147-A177-3AD203B41FA5}">
                      <a16:colId xmlns:a16="http://schemas.microsoft.com/office/drawing/2014/main" val="422386782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776084969"/>
                    </a:ext>
                  </a:extLst>
                </a:gridCol>
                <a:gridCol w="1339674">
                  <a:extLst>
                    <a:ext uri="{9D8B030D-6E8A-4147-A177-3AD203B41FA5}">
                      <a16:colId xmlns:a16="http://schemas.microsoft.com/office/drawing/2014/main" val="3868523582"/>
                    </a:ext>
                  </a:extLst>
                </a:gridCol>
              </a:tblGrid>
              <a:tr h="460648">
                <a:tc rowSpan="2">
                  <a:txBody>
                    <a:bodyPr/>
                    <a:lstStyle/>
                    <a:p>
                      <a:pPr marL="0" marR="0" lvl="0" indent="0" algn="ctr" defTabSz="9398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                                          Тысяч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647599"/>
                  </a:ext>
                </a:extLst>
              </a:tr>
              <a:tr h="416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ts val="360"/>
                        </a:spcBef>
                        <a:spcAft>
                          <a:spcPts val="52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г.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2017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г. </a:t>
                      </a:r>
                      <a:r>
                        <a:rPr kumimoji="0" lang="en-US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Прирост (+),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Убыль (</a:t>
                      </a: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2017 г. к 2016 г.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Прирост (+),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Убыль (</a:t>
                      </a: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2018 г. к 2017 г.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549507"/>
                  </a:ext>
                </a:extLst>
              </a:tr>
              <a:tr h="418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Родившихся</a:t>
                      </a: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</a:rPr>
                        <a:t>1888,7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</a:rPr>
                        <a:t>1689,9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</a:rPr>
                        <a:t>1599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</a:rPr>
                        <a:t>198,8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4401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Умерших</a:t>
                      </a: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1891,0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1824,3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1818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,7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,3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63334"/>
                  </a:ext>
                </a:extLst>
              </a:tr>
              <a:tr h="485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Естественный прирост (+), убыль (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2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134,4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219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90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85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35432"/>
                  </a:ext>
                </a:extLst>
              </a:tr>
              <a:tr h="485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Сальдо миграции (+)</a:t>
                      </a: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261,9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211,9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125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6,3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93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92828"/>
                  </a:ext>
                </a:extLst>
              </a:tr>
              <a:tr h="485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Прирост (+), убыль (</a:t>
                      </a: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) населения России</a:t>
                      </a:r>
                    </a:p>
                  </a:txBody>
                  <a:tcPr marT="45725" marB="4572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259,6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77,5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94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172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 82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578503"/>
                  </a:ext>
                </a:extLst>
              </a:tr>
              <a:tr h="450106">
                <a:tc gridSpan="6"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200" b="1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200" b="1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9847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818685" y="4378569"/>
          <a:ext cx="208280" cy="641839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4119231839"/>
                    </a:ext>
                  </a:extLst>
                </a:gridCol>
              </a:tblGrid>
              <a:tr h="64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774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6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464056"/>
            <a:ext cx="581890" cy="804704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Умершие в трудоспособном возрасте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962520"/>
              </p:ext>
            </p:extLst>
          </p:nvPr>
        </p:nvGraphicFramePr>
        <p:xfrm>
          <a:off x="683569" y="1373591"/>
          <a:ext cx="8136904" cy="522445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66600">
                  <a:extLst>
                    <a:ext uri="{9D8B030D-6E8A-4147-A177-3AD203B41FA5}">
                      <a16:colId xmlns:a16="http://schemas.microsoft.com/office/drawing/2014/main" val="2462002215"/>
                    </a:ext>
                  </a:extLst>
                </a:gridCol>
                <a:gridCol w="1001751">
                  <a:extLst>
                    <a:ext uri="{9D8B030D-6E8A-4147-A177-3AD203B41FA5}">
                      <a16:colId xmlns:a16="http://schemas.microsoft.com/office/drawing/2014/main" val="393629367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9047288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504097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44160191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4046146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793115143"/>
                    </a:ext>
                  </a:extLst>
                </a:gridCol>
              </a:tblGrid>
              <a:tr h="32299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Годы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Тысяч человек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На 100 тыс. чел. населения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88425"/>
                  </a:ext>
                </a:extLst>
              </a:tr>
              <a:tr h="284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 том числе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Всего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  том числе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09844"/>
                  </a:ext>
                </a:extLst>
              </a:tr>
              <a:tr h="359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Мужчин </a:t>
                      </a:r>
                      <a:endParaRPr lang="ru-RU" sz="15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Женщин </a:t>
                      </a:r>
                      <a:endParaRPr lang="ru-RU" sz="15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Мужчин </a:t>
                      </a:r>
                      <a:endParaRPr lang="ru-RU" sz="15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Женщин </a:t>
                      </a:r>
                      <a:endParaRPr lang="ru-RU" sz="15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000" marR="54000" marT="10801" marB="45721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046424"/>
                  </a:ext>
                </a:extLst>
              </a:tr>
              <a:tr h="3258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1960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258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174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84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3,8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5,5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2,3</a:t>
                      </a:r>
                      <a:endParaRPr lang="ru-RU" sz="16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623210"/>
                  </a:ext>
                </a:extLst>
              </a:tr>
              <a:tr h="3221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1970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324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245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79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6,8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5820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1980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461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361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810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1990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410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330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4,9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7,6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640103"/>
                  </a:ext>
                </a:extLst>
              </a:tr>
              <a:tr h="322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2000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631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505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126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7,3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11,5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95057"/>
                  </a:ext>
                </a:extLst>
              </a:tr>
              <a:tr h="299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                  2005 (максимум)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740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591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149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13,0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663513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557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444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113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9,9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0735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2011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523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416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107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6,0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32453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496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395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101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5,8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32860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479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381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15810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484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386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5,7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8,7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67433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462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367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97096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439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349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5,3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8,0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2,2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686354"/>
                  </a:ext>
                </a:extLst>
              </a:tr>
              <a:tr h="270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500" b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399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315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84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7,2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0" u="none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2,1</a:t>
                      </a:r>
                      <a:endParaRPr lang="ru-RU" sz="1500" b="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208750"/>
                  </a:ext>
                </a:extLst>
              </a:tr>
              <a:tr h="27087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5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945" marR="67945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3462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116616" y="2492896"/>
            <a:ext cx="7910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Сравнение России и ЕС по смертности трудоспособного населения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340768"/>
            <a:ext cx="8136904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4375">
              <a:lnSpc>
                <a:spcPct val="6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Россия по сравнению с ЕС-27 странами стандартизированные коэффициентом смертности (мужчин </a:t>
            </a:r>
          </a:p>
          <a:p>
            <a:pPr defTabSz="714375">
              <a:lnSpc>
                <a:spcPct val="6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– 15-59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лет и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женщин – 15-54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года).</a:t>
            </a: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                </a:t>
            </a:r>
            <a:r>
              <a:rPr lang="ru-RU" sz="1600" u="sng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1990 г.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Мужчины.  Россия выше в 2,1раза.  Женщины – в 1,5 раза.</a:t>
            </a: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                </a:t>
            </a:r>
            <a:r>
              <a:rPr lang="ru-RU" sz="1600" u="sng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2011 </a:t>
            </a:r>
            <a:r>
              <a:rPr lang="ru-RU" sz="1600" u="sng" dirty="0">
                <a:solidFill>
                  <a:srgbClr val="002060"/>
                </a:solidFill>
                <a:latin typeface="Arial Narrow" panose="020B0606020202030204" pitchFamily="34" charset="0"/>
              </a:rPr>
              <a:t>г.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Мужчины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Россия 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выше в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3,5 раз.    Женщины 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– в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2,7 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раза.</a:t>
            </a: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endParaRPr lang="ru-RU" sz="1600" dirty="0">
              <a:latin typeface="Arial Narrow" panose="020B0606020202030204" pitchFamily="34" charset="0"/>
            </a:endParaRP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Причины смертности мужчин в трудоспособном возрасте в 2017 г.: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болезней кровообращения                         –  102 тыс.              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внешних факторов                                       –  86,9 тыс. 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новообразований                                         –   42 тыс. 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болезней органов пищеварения                 –   26 тыс.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инфекционных и паразитных болезней     –   20 тыс.</a:t>
            </a:r>
          </a:p>
          <a:p>
            <a:pPr marL="285750" indent="-285750" algn="just" defTabSz="714375">
              <a:lnSpc>
                <a:spcPct val="6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 болезней органов дыхания                          –  12 тыс.</a:t>
            </a: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 defTabSz="714375"/>
            <a:r>
              <a:rPr lang="ru-RU" sz="16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В.Скворцова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: «70% смертности мужчин в трудоспособном возрасте так или иначе связано с употреблением алкоголя». К 2018 г. уровень употребления алкоголя за 12 лет снизился на 40%.</a:t>
            </a:r>
          </a:p>
          <a:p>
            <a:pPr algn="just" defTabSz="714375"/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 defTabSz="714375"/>
            <a:r>
              <a:rPr lang="ru-RU" sz="16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В.Скворцова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в сентябре 2018 г. «Смертность мужчин в трудоспособном возрасте 720 на 100 тыс. – к 2024 г. – 530. Смертность женщин в трудоспособном возрасте – 210, к 2024 г. – 180. Всего смертность к 2024 г. должна сократиться на 230 тыс. </a:t>
            </a:r>
            <a:r>
              <a:rPr lang="ru-RU" sz="1600" smtClean="0">
                <a:solidFill>
                  <a:srgbClr val="002060"/>
                </a:solidFill>
                <a:latin typeface="Arial Narrow" panose="020B0606020202030204" pitchFamily="34" charset="0"/>
              </a:rPr>
              <a:t>чел.».</a:t>
            </a:r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 defTabSz="714375"/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 defTabSz="714375"/>
            <a:r>
              <a:rPr lang="ru-RU" sz="16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В.Скворцова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: «Смертность россиян на 15% зависит от наследственности и 60% здоровья населения обусловлено образом жизни».</a:t>
            </a: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5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Смертность мужчин и женщин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539552" y="1340768"/>
            <a:ext cx="8147248" cy="44644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30000"/>
              </a:lnSpc>
              <a:spcAft>
                <a:spcPct val="20000"/>
              </a:spcAft>
              <a:buFont typeface="Arial" pitchFamily="34" charset="0"/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lnSpc>
                <a:spcPct val="130000"/>
              </a:lnSpc>
              <a:spcAft>
                <a:spcPct val="20000"/>
              </a:spcAft>
              <a:buFont typeface="Arial" pitchFamily="34" charset="0"/>
              <a:buNone/>
            </a:pP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На 1000 человек  коэффициент  смертности мужчин </a:t>
            </a:r>
            <a:r>
              <a:rPr lang="ru-RU" sz="1700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itchFamily="18" charset="0"/>
              </a:rPr>
              <a:t>на </a:t>
            </a:r>
            <a:r>
              <a:rPr lang="ru-RU" sz="1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27% выше, чем женщин</a:t>
            </a: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. </a:t>
            </a:r>
          </a:p>
          <a:p>
            <a:pPr marL="0" indent="0" algn="just" fontAlgn="base">
              <a:lnSpc>
                <a:spcPct val="130000"/>
              </a:lnSpc>
              <a:spcAft>
                <a:spcPct val="20000"/>
              </a:spcAft>
              <a:buFont typeface="Arial" pitchFamily="34" charset="0"/>
              <a:buNone/>
            </a:pPr>
            <a:endParaRPr lang="ru-RU" sz="17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  <a:p>
            <a:pPr marL="0" indent="0" algn="just" fontAlgn="base">
              <a:lnSpc>
                <a:spcPct val="130000"/>
              </a:lnSpc>
              <a:spcAft>
                <a:spcPct val="20000"/>
              </a:spcAft>
              <a:buFont typeface="Arial" pitchFamily="34" charset="0"/>
              <a:buNone/>
            </a:pP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В трудовом возрасте мужчин умирает в </a:t>
            </a:r>
            <a:r>
              <a:rPr lang="ru-RU" sz="1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3,7 раза больше, чем женщин,</a:t>
            </a: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в том числе в возрасте 25</a:t>
            </a:r>
            <a:r>
              <a:rPr lang="en-US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-</a:t>
            </a:r>
            <a:r>
              <a:rPr lang="ru-RU" sz="17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44 года – </a:t>
            </a:r>
            <a:r>
              <a:rPr lang="ru-RU" sz="1700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itchFamily="18" charset="0"/>
              </a:rPr>
              <a:t>в </a:t>
            </a:r>
            <a:r>
              <a:rPr lang="ru-RU" sz="1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4 раза больше</a:t>
            </a:r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.</a:t>
            </a:r>
            <a:endParaRPr lang="ru-RU" sz="17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24634"/>
            <a:ext cx="820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Смертность населения в России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(продолжение)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340768"/>
            <a:ext cx="8136904" cy="482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4375">
              <a:lnSpc>
                <a:spcPct val="60000"/>
              </a:lnSpc>
              <a:spcBef>
                <a:spcPct val="50000"/>
              </a:spcBef>
              <a:spcAft>
                <a:spcPct val="10000"/>
              </a:spcAft>
            </a:pPr>
            <a:endParaRPr lang="ru-RU" sz="1600" dirty="0" smtClean="0">
              <a:latin typeface="Arial Narrow" panose="020B0606020202030204" pitchFamily="34" charset="0"/>
            </a:endParaRPr>
          </a:p>
          <a:p>
            <a:pPr defTabSz="714375">
              <a:lnSpc>
                <a:spcPct val="6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В </a:t>
            </a:r>
            <a:r>
              <a:rPr lang="ru-RU" sz="1600" dirty="0">
                <a:latin typeface="Arial Narrow" panose="020B0606020202030204" pitchFamily="34" charset="0"/>
              </a:rPr>
              <a:t>России умирает около  </a:t>
            </a:r>
            <a:r>
              <a:rPr lang="en-US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1,9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 млн. человек в год </a:t>
            </a:r>
          </a:p>
          <a:p>
            <a:pPr algn="just" defTabSz="714375">
              <a:lnSpc>
                <a:spcPct val="60000"/>
              </a:lnSpc>
              <a:spcAft>
                <a:spcPct val="10000"/>
              </a:spcAft>
            </a:pPr>
            <a:r>
              <a:rPr lang="en-US" sz="1600" dirty="0">
                <a:latin typeface="Arial Narrow" panose="020B0606020202030204" pitchFamily="34" charset="0"/>
              </a:rPr>
              <a:t> </a:t>
            </a:r>
          </a:p>
          <a:p>
            <a:pPr algn="just" defTabSz="714375">
              <a:lnSpc>
                <a:spcPct val="60000"/>
              </a:lnSpc>
              <a:spcBef>
                <a:spcPts val="600"/>
              </a:spcBef>
            </a:pPr>
            <a:r>
              <a:rPr lang="ru-RU" sz="1600" dirty="0">
                <a:latin typeface="Arial Narrow" panose="020B0606020202030204" pitchFamily="34" charset="0"/>
              </a:rPr>
              <a:t>Смертность в России была бы</a:t>
            </a:r>
            <a:r>
              <a:rPr lang="ru-RU" sz="1600" dirty="0" smtClean="0">
                <a:latin typeface="Arial Narrow" panose="020B0606020202030204" pitchFamily="34" charset="0"/>
              </a:rPr>
              <a:t>:</a:t>
            </a:r>
          </a:p>
          <a:p>
            <a:pPr algn="just" defTabSz="714375">
              <a:lnSpc>
                <a:spcPct val="60000"/>
              </a:lnSpc>
              <a:spcBef>
                <a:spcPct val="30000"/>
              </a:spcBef>
              <a:spcAft>
                <a:spcPct val="10000"/>
              </a:spcAft>
            </a:pPr>
            <a:endParaRPr lang="ru-RU" sz="1600" dirty="0">
              <a:latin typeface="Arial Narrow" panose="020B0606020202030204" pitchFamily="34" charset="0"/>
            </a:endParaRPr>
          </a:p>
          <a:p>
            <a:pPr marL="355600" lvl="1" indent="0" algn="just" defTabSz="714375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>
                <a:latin typeface="Arial Narrow" panose="020B0606020202030204" pitchFamily="34" charset="0"/>
              </a:rPr>
              <a:t>а) при уровне развитых стран –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около 1,3 млн. человек или на 600 тыс. человек </a:t>
            </a:r>
            <a:r>
              <a:rPr lang="ru-RU" sz="1600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меньше</a:t>
            </a:r>
          </a:p>
          <a:p>
            <a:pPr marL="355600" lvl="1" indent="0" algn="just" defTabSz="714375">
              <a:spcAft>
                <a:spcPct val="10000"/>
              </a:spcAft>
              <a:buNone/>
            </a:pPr>
            <a:endParaRPr lang="ru-RU" sz="1600" u="sng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355600" lvl="1" indent="0" algn="just" defTabSz="714375">
              <a:spcAft>
                <a:spcPct val="10000"/>
              </a:spcAft>
              <a:buNone/>
            </a:pPr>
            <a:r>
              <a:rPr lang="ru-RU" sz="1600" dirty="0">
                <a:latin typeface="Arial Narrow" panose="020B0606020202030204" pitchFamily="34" charset="0"/>
              </a:rPr>
              <a:t>б) при уровне развивающихся стран – около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1,7 млн. человек или на 200 тыс. человек </a:t>
            </a:r>
            <a:r>
              <a:rPr lang="ru-RU" sz="1600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меньше</a:t>
            </a:r>
          </a:p>
          <a:p>
            <a:pPr marL="355600" lvl="1" indent="0" algn="just" defTabSz="714375">
              <a:spcAft>
                <a:spcPct val="10000"/>
              </a:spcAft>
              <a:buNone/>
            </a:pPr>
            <a:endParaRPr lang="ru-RU" sz="1600" u="sng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algn="just" defTabSz="714375">
              <a:spcAft>
                <a:spcPct val="10000"/>
              </a:spcAft>
            </a:pPr>
            <a:r>
              <a:rPr lang="ru-RU" sz="1600" dirty="0">
                <a:latin typeface="Arial Narrow" panose="020B0606020202030204" pitchFamily="34" charset="0"/>
              </a:rPr>
              <a:t>Около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25%</a:t>
            </a:r>
            <a:r>
              <a:rPr lang="ru-RU" sz="1600" dirty="0">
                <a:latin typeface="Arial Narrow" panose="020B0606020202030204" pitchFamily="34" charset="0"/>
              </a:rPr>
              <a:t> умерших в России – трудоспособные взрослые, что в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2,5 раза выше</a:t>
            </a:r>
            <a:r>
              <a:rPr lang="ru-RU" sz="1600" dirty="0">
                <a:latin typeface="Arial Narrow" panose="020B0606020202030204" pitchFamily="34" charset="0"/>
              </a:rPr>
              <a:t>, чем в развитых странах</a:t>
            </a:r>
            <a:r>
              <a:rPr lang="en-US" sz="1600" dirty="0">
                <a:latin typeface="Arial Narrow" panose="020B0606020202030204" pitchFamily="34" charset="0"/>
              </a:rPr>
              <a:t>,</a:t>
            </a:r>
            <a:r>
              <a:rPr lang="ru-RU" sz="1600" dirty="0">
                <a:latin typeface="Arial Narrow" panose="020B0606020202030204" pitchFamily="34" charset="0"/>
              </a:rPr>
              <a:t> и в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1,8 раза выше</a:t>
            </a:r>
            <a:r>
              <a:rPr lang="ru-RU" sz="1600" dirty="0">
                <a:latin typeface="Arial Narrow" panose="020B0606020202030204" pitchFamily="34" charset="0"/>
              </a:rPr>
              <a:t>, чем в развивающихся странах. </a:t>
            </a:r>
          </a:p>
          <a:p>
            <a:pPr algn="just" defTabSz="714375">
              <a:spcAft>
                <a:spcPct val="10000"/>
              </a:spcAft>
            </a:pPr>
            <a:endParaRPr lang="ru-RU" sz="1600" dirty="0" smtClean="0">
              <a:latin typeface="Arial Narrow" panose="020B0606020202030204" pitchFamily="34" charset="0"/>
            </a:endParaRPr>
          </a:p>
          <a:p>
            <a:pPr algn="just" defTabSz="714375">
              <a:spcAft>
                <a:spcPct val="100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В </a:t>
            </a:r>
            <a:r>
              <a:rPr lang="ru-RU" sz="1600" dirty="0">
                <a:latin typeface="Arial Narrow" panose="020B0606020202030204" pitchFamily="34" charset="0"/>
              </a:rPr>
              <a:t>России умирает около  </a:t>
            </a:r>
            <a:r>
              <a:rPr lang="ru-RU" sz="1600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480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тыс. человек </a:t>
            </a:r>
            <a:r>
              <a:rPr lang="ru-RU" sz="1600" dirty="0">
                <a:latin typeface="Arial Narrow" panose="020B0606020202030204" pitchFamily="34" charset="0"/>
              </a:rPr>
              <a:t>трудоспособных, а умирало бы:</a:t>
            </a:r>
          </a:p>
          <a:p>
            <a:pPr algn="just" defTabSz="714375">
              <a:lnSpc>
                <a:spcPct val="115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US" sz="1600" dirty="0">
                <a:latin typeface="Arial Narrow" panose="020B0606020202030204" pitchFamily="34" charset="0"/>
              </a:rPr>
              <a:t> </a:t>
            </a:r>
            <a:endParaRPr lang="ru-RU" sz="1600" dirty="0" smtClean="0">
              <a:latin typeface="Arial Narrow" panose="020B0606020202030204" pitchFamily="34" charset="0"/>
            </a:endParaRPr>
          </a:p>
          <a:p>
            <a:pPr algn="just" defTabSz="714375">
              <a:lnSpc>
                <a:spcPct val="115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US" sz="1600" dirty="0" smtClean="0"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–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1</a:t>
            </a:r>
            <a:r>
              <a:rPr lang="en-US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3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0 тыс. человек </a:t>
            </a:r>
            <a:r>
              <a:rPr lang="ru-RU" sz="1600" dirty="0">
                <a:latin typeface="Arial Narrow" panose="020B0606020202030204" pitchFamily="34" charset="0"/>
              </a:rPr>
              <a:t>при уровне развитых стран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(на 340 тыс. человек меньше)</a:t>
            </a:r>
          </a:p>
          <a:p>
            <a:pPr algn="just" defTabSz="714375">
              <a:lnSpc>
                <a:spcPct val="115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US" sz="1600" dirty="0">
                <a:latin typeface="Arial Narrow" panose="020B0606020202030204" pitchFamily="34" charset="0"/>
              </a:rPr>
              <a:t> </a:t>
            </a:r>
            <a:endParaRPr lang="ru-RU" sz="1600" dirty="0" smtClean="0">
              <a:latin typeface="Arial Narrow" panose="020B0606020202030204" pitchFamily="34" charset="0"/>
            </a:endParaRPr>
          </a:p>
          <a:p>
            <a:pPr algn="just" defTabSz="714375">
              <a:lnSpc>
                <a:spcPct val="115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US" sz="1600" dirty="0" smtClean="0"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</a:rPr>
              <a:t>– </a:t>
            </a:r>
            <a:r>
              <a:rPr lang="ru-RU" sz="16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340 тыс. человек </a:t>
            </a:r>
            <a:r>
              <a:rPr lang="ru-RU" sz="1600" dirty="0">
                <a:latin typeface="Arial Narrow" panose="020B0606020202030204" pitchFamily="34" charset="0"/>
              </a:rPr>
              <a:t>при уровне развивающихся стран </a:t>
            </a:r>
            <a:r>
              <a:rPr lang="ru-RU" sz="16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(на 110 тыс. человек меньше)</a:t>
            </a:r>
            <a:endParaRPr lang="ru-RU" sz="1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8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611560" y="731748"/>
            <a:ext cx="8252442" cy="753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  <a:cs typeface="Times New Roman" pitchFamily="18" charset="0"/>
              </a:rPr>
              <a:t>Потери населения из-за высокой смертности населения России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</a:t>
            </a:r>
            <a:r>
              <a:rPr lang="ru-RU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</a:t>
            </a:r>
            <a:endParaRPr lang="ru-RU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948423"/>
              </p:ext>
            </p:extLst>
          </p:nvPr>
        </p:nvGraphicFramePr>
        <p:xfrm>
          <a:off x="611560" y="1484786"/>
          <a:ext cx="8252442" cy="468051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3273768">
                  <a:extLst>
                    <a:ext uri="{9D8B030D-6E8A-4147-A177-3AD203B41FA5}">
                      <a16:colId xmlns:a16="http://schemas.microsoft.com/office/drawing/2014/main" val="2435943228"/>
                    </a:ext>
                  </a:extLst>
                </a:gridCol>
                <a:gridCol w="1977830">
                  <a:extLst>
                    <a:ext uri="{9D8B030D-6E8A-4147-A177-3AD203B41FA5}">
                      <a16:colId xmlns:a16="http://schemas.microsoft.com/office/drawing/2014/main" val="601361700"/>
                    </a:ext>
                  </a:extLst>
                </a:gridCol>
                <a:gridCol w="2114232">
                  <a:extLst>
                    <a:ext uri="{9D8B030D-6E8A-4147-A177-3AD203B41FA5}">
                      <a16:colId xmlns:a16="http://schemas.microsoft.com/office/drawing/2014/main" val="1992480587"/>
                    </a:ext>
                  </a:extLst>
                </a:gridCol>
                <a:gridCol w="886612">
                  <a:extLst>
                    <a:ext uri="{9D8B030D-6E8A-4147-A177-3AD203B41FA5}">
                      <a16:colId xmlns:a16="http://schemas.microsoft.com/office/drawing/2014/main" val="2550136247"/>
                    </a:ext>
                  </a:extLst>
                </a:gridCol>
              </a:tblGrid>
              <a:tr h="1209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Показатели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Фактическая смертность населения России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Возможная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смертность населения России при показателях Западной Европы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Разница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850300"/>
                  </a:ext>
                </a:extLst>
              </a:tr>
              <a:tr h="444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Общая смертность населения</a:t>
                      </a:r>
                      <a:endParaRPr kumimoji="0" lang="ru-RU" sz="15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1914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1300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614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01374"/>
                  </a:ext>
                </a:extLst>
              </a:tr>
              <a:tr h="48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Смертность трудоспособного населения</a:t>
                      </a:r>
                      <a:endParaRPr kumimoji="0" lang="ru-RU" sz="15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480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130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350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185675"/>
                  </a:ext>
                </a:extLst>
              </a:tr>
              <a:tr h="2537861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Стоимость  жизни  человека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  в  России – в среднем не менее 12 млн. руб. (200 тыс. долл. США).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Ежегодные потери только от излишней смертности трудоспособного населения оцениваются в 4,1 трлн. руб., или 63 млрд. долл.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Эффект от среднегодового снижения смертности трудоспособного населения с 2005 по 2014 гг. (с 740 тыс. до 480 тыс. человек – 260 тыс. человек, или 30 тыс. человек в год) – 360 млрд. руб.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32682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5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3030</TotalTime>
  <Words>2268</Words>
  <Application>Microsoft Office PowerPoint</Application>
  <PresentationFormat>Экран (4:3)</PresentationFormat>
  <Paragraphs>766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Angsana New</vt:lpstr>
      <vt:lpstr>Arial</vt:lpstr>
      <vt:lpstr>Arial Narrow</vt:lpstr>
      <vt:lpstr>Calibri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Аганбегян Абел Гезевич</dc:title>
  <dc:creator>Кротова Надежда Алексеевна</dc:creator>
  <cp:lastModifiedBy>Кротова Надежда Алексеевна</cp:lastModifiedBy>
  <cp:revision>446</cp:revision>
  <cp:lastPrinted>2019-06-21T14:18:33Z</cp:lastPrinted>
  <dcterms:created xsi:type="dcterms:W3CDTF">2014-06-30T10:57:10Z</dcterms:created>
  <dcterms:modified xsi:type="dcterms:W3CDTF">2019-06-21T14:48:43Z</dcterms:modified>
</cp:coreProperties>
</file>